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4" r:id="rId46"/>
    <p:sldId id="305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FF99CC"/>
    <a:srgbClr val="99CCFF"/>
    <a:srgbClr val="CCECFF"/>
    <a:srgbClr val="66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4" d="100"/>
          <a:sy n="54" d="100"/>
        </p:scale>
        <p:origin x="42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333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187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1687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3847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302217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6412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743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8951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20876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710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8305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ADF5925-79F4-4C38-95F9-56F9ED0CCBA3}" type="datetimeFigureOut">
              <a:rPr lang="th-TH" smtClean="0"/>
              <a:t>16/07/64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894749-84E0-45D2-BE0D-9D61715E00D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274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b="1" cap="none" spc="0" dirty="0" smtClean="0">
                <a:ln w="9525">
                  <a:solidFill>
                    <a:schemeClr val="bg1">
                      <a:lumMod val="85000"/>
                    </a:schemeClr>
                  </a:solidFill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เรื่องที่ 9 วิจัยคุณภาพ</a:t>
            </a:r>
            <a:endParaRPr lang="th-TH" b="1" cap="none" spc="0" dirty="0">
              <a:ln w="9525">
                <a:solidFill>
                  <a:schemeClr val="bg1">
                    <a:lumMod val="85000"/>
                  </a:schemeClr>
                </a:solidFill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67502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th-TH" sz="2400" dirty="0" smtClean="0">
                <a:solidFill>
                  <a:schemeClr val="bg1">
                    <a:lumMod val="6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ผศ.ดร.วิจิตรา ศรีสอน</a:t>
            </a:r>
          </a:p>
          <a:p>
            <a:pPr algn="r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E-mail: wijittra.sr@ssru.ac.th</a:t>
            </a:r>
            <a:endParaRPr lang="th-TH" sz="2400" dirty="0">
              <a:solidFill>
                <a:schemeClr val="bg1">
                  <a:lumMod val="6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66033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Grounded </a:t>
            </a:r>
            <a:r>
              <a:rPr lang="en-US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Theory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เป็นการเข้าไปอยู่ในชุมชนและใช้การสังเกตแบบ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มีส่วน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ร่วม เก็บข้อมูล กลั่นกรอง สร้างความสัมพันธ์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ระหว่างข้อมูล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วิธีการออกแบบวิจัยมี 2 แบบ คือ เปรียบเทียบข้อมูลกับแม่แบบ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ที่มี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อยู่ กับเปรียบเทียบกลุ่มต่าง ๆ เพื่อหาความเหมือน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&amp;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ความ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ต่าง เป้าหมาย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ใหญ่ เพื่อสร้างทฤษฎีหรือคำอธิบาย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01876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Case </a:t>
            </a:r>
            <a:r>
              <a:rPr lang="en-US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Studies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เป็นการเชิงลึกในเหตุการณ์ กิจกรรม โครงการ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หรือกระบวนการ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หรือบุคคลหรือกลุ่ม สิ่งที่เป็นตัวจำกัดความ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Case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อยู่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ที่ระเวลาและกิจกรรมที่กำหนด นักวิจัยเก็บ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ข้อมูลรายละเอียด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ในแง่มุมต่าง ๆ ตามระยะเวลานั้น</a:t>
            </a:r>
            <a:endParaRPr lang="en-US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149516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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Phenomenological </a:t>
            </a:r>
            <a:r>
              <a:rPr lang="en-US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Research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ศึกษาสาระสำคัญของประสบการณ์ของคนที่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เกี่ยวกับปรากฏการณ์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หรือเหตุการณ์หนึ่ง ๆ เช่น ปฏิวัติ 2475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เหตุการณ์14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ตุลาคม 2516 โดยให้ผู้ให้ข้อมูลเป็นผู้เล่าเรื่อง ลักษณะ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เด่นของ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การวิจัยแบบนี้ คือ การมองประสบการณ์ของชีวิตคนเป็น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ทั้งปรัชญา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และวิธีการหาความรู้ การศึกษาจะกระทำกับผู้ให้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ข้อมูลจำนวน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น้อย และจะศึกษาอย่างเจาะลึก เพื่อสร้างความหมาย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และแบบ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แผนของความหมาย</a:t>
            </a:r>
            <a:endParaRPr lang="en-US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4583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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Narrative </a:t>
            </a:r>
            <a:r>
              <a:rPr lang="en-US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Wingdings" panose="05000000000000000000" pitchFamily="2" charset="2"/>
              </a:rPr>
              <a:t>Research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ศึกษาอัตชีวประวัติ และนำมาเรียบเรียงตามลำดับ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ระยะเวลาจากนั้น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ก็สรุปบทเรียน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479039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th-TH" sz="4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วิธี</a:t>
            </a:r>
            <a:r>
              <a:rPr lang="th-TH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2103120"/>
            <a:ext cx="10414000" cy="3931920"/>
          </a:xfrm>
        </p:spPr>
        <p:txBody>
          <a:bodyPr/>
          <a:lstStyle/>
          <a:p>
            <a:pPr>
              <a:spcBef>
                <a:spcPct val="0"/>
              </a:spcBef>
              <a:buClrTx/>
              <a:buNone/>
            </a:pPr>
            <a:r>
              <a:rPr lang="th-TH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1. </a:t>
            </a:r>
            <a:r>
              <a:rPr lang="th-TH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ประเด็นวิจัย </a:t>
            </a:r>
            <a:r>
              <a:rPr lang="en-US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(Research Issue)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	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การวิจัยเชิงคุณภาพจะเริ่มด้วยการหาประเด็นวิจัย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เช่น สมมติ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มีความสนใจ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(interest)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เรื่อง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สถานีตำรวจ ก็ต้อง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คิดต่อ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ว่ามิติไหนหรือประเด็นไหน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สมมติ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ได้ความคิด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(idea)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ว่าจะ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ศึกษาตำรวจ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ทาง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หลวงที่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ดักจับรถอยู่ข้างถนน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ต้องไปศึกษาทฤษฎี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(theory)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มาอธิบาย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78810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70560" y="1087120"/>
            <a:ext cx="10657840" cy="499872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ทฤษฎีการจับกุม </a:t>
            </a:r>
            <a:r>
              <a:rPr lang="en-US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(arrest theory) 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มีอยู่หลาย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ทฤษฎี</a:t>
            </a:r>
          </a:p>
          <a:p>
            <a:pPr>
              <a:spcBef>
                <a:spcPct val="0"/>
              </a:spcBef>
              <a:buClrTx/>
              <a:buNone/>
            </a:pP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60000"/>
              </a:lnSpc>
              <a:spcBef>
                <a:spcPct val="0"/>
              </a:spcBef>
              <a:buClr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   1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ทางอาชญาวิทยา มีทฤษฎีของ 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Manning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1977 อธิบาย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เรื่อง </a:t>
            </a:r>
            <a:r>
              <a:rPr lang="en-US" altLang="th-TH" sz="3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discretionaryarrest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ว่าตำรวจจะ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ดัดแปลงกฎหมาย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ให้เหมาะกับตน และมักมีเป้าประสงค์ส่วนตัว</a:t>
            </a:r>
          </a:p>
          <a:p>
            <a:pPr algn="thaiDist">
              <a:lnSpc>
                <a:spcPct val="160000"/>
              </a:lnSpc>
              <a:spcBef>
                <a:spcPct val="0"/>
              </a:spcBef>
              <a:buClr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   2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ทางสังคมวิทยา มีทฤษฎีของ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Schutz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&amp; 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Goffman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พบว่าตำรวจจะมีการปฏิบัติต่างกันไป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ตามสถานการณ์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situational actions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)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และมีการ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สร้างความหมาย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จากกฎเกณฑ์โดยการต่อรองกันตามสถานการณ์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88799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21360" y="1026160"/>
            <a:ext cx="10810240" cy="5008880"/>
          </a:xfrm>
        </p:spPr>
        <p:txBody>
          <a:bodyPr>
            <a:normAutofit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3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ทฤษฎี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Marxist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อธิบายว่า การจับกุมของ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ตำรวจเป็น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การตอบสนองต่อชนชั้นของตน เพื่อรักษาเสถียรภาพ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ทางสังคม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ที่มีอยู่ 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4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ทฤษฎีทางจิตวิทยาสังคม อธิบายว่าการจับกุม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ของตำรวจ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อยู่ระหว่างขั้วสองด้าน คือ ความเป็นอิสระ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ในการ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ใช้อำนาจ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การได้รับอิทธิพลทางสังคม</a:t>
            </a:r>
            <a:endParaRPr lang="en-US" altLang="th-TH" sz="28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353717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904240"/>
            <a:ext cx="10058400" cy="5130800"/>
          </a:xfrm>
        </p:spPr>
        <p:txBody>
          <a:bodyPr/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หรือ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ตัวอย่างเรื่องการมีส่วน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ร่วมอาจ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เริ่มจากความสนใจเรื่อง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การมีส่วนร่วม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แต่ต้อง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มีความคิด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ด้วยว่า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จะมองการมีส่วนร่วมในแง่ใด ซึ่งดูได้จาก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ทฤษฎี เช่น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อาจดูเรื่อง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Ladder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ของการมีส่วนร่วมตามทฤษฎี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Arnstein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หรืออาจดูเหตุผลของการมีส่วนร่วมตาม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ทฤษฎีของ </a:t>
            </a:r>
            <a:r>
              <a:rPr lang="en-US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Pennock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&amp; Chapman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หรืออาจดูผลของ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การมี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ส่วนร่วม ในฐานะที่การมีส่วนร่วมเป็น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inputs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ระบบการเมือง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ตามทฤษฎีระบบของ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Easton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หรืออาจดูอิทธิพล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53734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21360" y="1188720"/>
            <a:ext cx="10861040" cy="4490720"/>
          </a:xfrm>
        </p:spPr>
        <p:txBody>
          <a:bodyPr>
            <a:noAutofit/>
          </a:bodyPr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การมีส่วนร่วมของประชาชนที่มีต่อการใช้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ดุลพินิจของ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ข้าราชการตามทฤษฎี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Street-level bureaucrats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 </a:t>
            </a:r>
            <a:r>
              <a:rPr lang="en-US" altLang="th-TH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Lipsky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ประเด็น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การวิจัยจะเขียนสั้น ๆ ไว้ท้าย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หัวข้อ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ความเป็นมาและ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ความสำคัญของปัญหา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เพื่อเป็นแนวทางเบื้องต้นของ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 ในหัวข้อนี้อาจบรรยายว่าการมีส่วนร่วมใน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การทำ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แผนของ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เทศบาล ก. เป็นนโยบายของเทศบาล ที่ผ่านมา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ประชาชนก็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เข้ามามีส่วนร่วมจำนวนหนึ่ง (แจกแจงข้อมูล+งานวิจัยเบื้องต้น)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ผู้วิจัยสงสัยว่าการมีส่วนร่วมของประชาชนจะมีผลต่อ</a:t>
            </a:r>
            <a:endParaRPr lang="en-US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/>
            <a:endParaRPr 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29866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40080" y="751840"/>
            <a:ext cx="10993120" cy="5283200"/>
          </a:xfrm>
        </p:spPr>
        <p:txBody>
          <a:bodyPr/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process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,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output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&amp;outcome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ของแผนของ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เทศบาลขนาด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ไหน โดยเฉพาะประเด็นที่ว่าความเห็นของประชาชนที่ให้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ไว้ใน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ตอนมีส่วนร่วมนั้น จะถูกนำไปจัดทำเป็นแผนของ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เทศบาลหรือไม่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ประเด็นวิจัยใน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ที่นี้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จึงได้แก่ การศึกษาถึงผลของ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การมี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ส่วนร่วมของประชาชนที่มีต่อ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การจัด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ทำแผนและ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การนำไป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ปฏิบัติของเทศบาล ก. ดังกล่าว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6709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62933"/>
          </a:xfrm>
        </p:spPr>
        <p:txBody>
          <a:bodyPr>
            <a:normAutofit fontScale="90000"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วิจัยเชิงคุณภาพ 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(Qualitative Research)</a:t>
            </a:r>
            <a:endParaRPr lang="th-TH" alt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799" y="1505527"/>
            <a:ext cx="10293927" cy="4529513"/>
          </a:xfrm>
        </p:spPr>
        <p:txBody>
          <a:bodyPr>
            <a:normAutofit fontScale="925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วิจัยคุณภาพ ไม่มีตัวแปร เป็นการวิเคราะห์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เหตุการณ์หรือ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เรื่องราว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โดยอาศัย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Research Questions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นำ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ทางยึด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ปรัชญาคนละแบบกับวิจัย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ปริมาณ 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ปริมาณยึดปรัชญา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positivism =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เน้น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ความชัดเจน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และการพิสูจน์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ผิด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(falsification)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เพื่อ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สร้างข้อสรุป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ทั่วไป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(generalization)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วิธี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วิจัยใช้วิธี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descriptive&amp;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explanatory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ซึ่งเป็นวิจัยชั้นเดียว</a:t>
            </a:r>
            <a:endParaRPr lang="th-TH" altLang="th-TH" sz="3200" dirty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2745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19760" y="762000"/>
            <a:ext cx="11257280" cy="5598160"/>
          </a:xfrm>
        </p:spPr>
        <p:txBody>
          <a:bodyPr>
            <a:normAutofit lnSpcReduction="10000"/>
          </a:bodyPr>
          <a:lstStyle/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2. การสร้าง </a:t>
            </a:r>
            <a:r>
              <a:rPr lang="en-US" altLang="th-TH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เมื่อได้ประเด็นแล้ว สิ่งที่ต้องทำต่อไป คือ การ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งาน ซึ่งต้องคิดคู่ไปกับทฤษฎี และปัญหา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วิจัยอยู่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ตลอด เพราะทั้ง 3 ส่วน คือ 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concept,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ทฤษฎี และปัญหา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 มีผลกระทบต่อกันและ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กัน การ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ในการวิจัยคุณภาพมีส่วนทั้ง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ที่เหมือน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การวิจัยเชิงปริมาณ และส่วนที่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แตกต่างส่วน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ที่เหมือนกัน คือ อาจสร้างออกมาเป็น </a:t>
            </a:r>
            <a:r>
              <a:rPr lang="en-US" altLang="th-TH" sz="3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conceptualframework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เหมือนกัน แต่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conceptual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framework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ของการวิจัย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คุณภาพมักจะ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ซับซ้อน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กว่า</a:t>
            </a: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spcBef>
                <a:spcPct val="0"/>
              </a:spcBef>
              <a:buClrTx/>
              <a:buNone/>
            </a:pP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27923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13539" y="1075948"/>
            <a:ext cx="10058400" cy="4968240"/>
          </a:xfrm>
        </p:spPr>
        <p:txBody>
          <a:bodyPr/>
          <a:lstStyle/>
          <a:p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 วิจัยเชิงปริมาณเป็น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simple model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 algn="ctr">
              <a:buNone/>
            </a:pPr>
            <a:endParaRPr lang="th-TH" dirty="0"/>
          </a:p>
        </p:txBody>
      </p:sp>
      <p:pic>
        <p:nvPicPr>
          <p:cNvPr id="15" name="รูปภาพ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3148" y="2563285"/>
            <a:ext cx="5267401" cy="1993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827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1222" y="1894902"/>
            <a:ext cx="7378989" cy="4042033"/>
          </a:xfrm>
          <a:prstGeom prst="rect">
            <a:avLst/>
          </a:prstGeom>
        </p:spPr>
      </p:pic>
      <p:sp>
        <p:nvSpPr>
          <p:cNvPr id="5" name="กล่องข้อความ 4"/>
          <p:cNvSpPr txBox="1"/>
          <p:nvPr/>
        </p:nvSpPr>
        <p:spPr>
          <a:xfrm>
            <a:off x="1046601" y="1068636"/>
            <a:ext cx="994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th-TH" altLang="th-TH" sz="360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ส่วนวิจัยคุณภาพมักเป็น </a:t>
            </a:r>
            <a:r>
              <a:rPr lang="en-US" altLang="th-TH" sz="360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complex model</a:t>
            </a:r>
            <a:endParaRPr lang="en-US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10795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หรืออาจเป็นกรอบแนวคิดกว้าง ๆ ก็ได้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</a:t>
            </a:r>
            <a:endParaRPr 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/>
          <a:lstStyle/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  <a:buNone/>
            </a:pPr>
            <a:endParaRPr lang="th-TH" altLang="th-TH" dirty="0">
              <a:solidFill>
                <a:schemeClr val="bg2"/>
              </a:solidFill>
              <a:latin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8" name="Oval 50"/>
          <p:cNvSpPr>
            <a:spLocks noChangeArrowheads="1"/>
          </p:cNvSpPr>
          <p:nvPr/>
        </p:nvSpPr>
        <p:spPr bwMode="auto">
          <a:xfrm>
            <a:off x="3013113" y="2776194"/>
            <a:ext cx="914400" cy="914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Times New Roman" panose="02020603050405020304" pitchFamily="18" charset="0"/>
            </a:endParaRPr>
          </a:p>
        </p:txBody>
      </p:sp>
      <p:sp>
        <p:nvSpPr>
          <p:cNvPr id="9" name="Oval 51"/>
          <p:cNvSpPr>
            <a:spLocks noChangeArrowheads="1"/>
          </p:cNvSpPr>
          <p:nvPr/>
        </p:nvSpPr>
        <p:spPr bwMode="auto">
          <a:xfrm>
            <a:off x="4765713" y="2014194"/>
            <a:ext cx="914400" cy="914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Times New Roman" panose="02020603050405020304" pitchFamily="18" charset="0"/>
            </a:endParaRPr>
          </a:p>
        </p:txBody>
      </p:sp>
      <p:sp>
        <p:nvSpPr>
          <p:cNvPr id="10" name="Oval 52"/>
          <p:cNvSpPr>
            <a:spLocks noChangeArrowheads="1"/>
          </p:cNvSpPr>
          <p:nvPr/>
        </p:nvSpPr>
        <p:spPr bwMode="auto">
          <a:xfrm>
            <a:off x="4232313" y="4604994"/>
            <a:ext cx="914400" cy="914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Times New Roman" panose="02020603050405020304" pitchFamily="18" charset="0"/>
            </a:endParaRPr>
          </a:p>
        </p:txBody>
      </p:sp>
      <p:sp>
        <p:nvSpPr>
          <p:cNvPr id="11" name="Oval 53"/>
          <p:cNvSpPr>
            <a:spLocks noChangeArrowheads="1"/>
          </p:cNvSpPr>
          <p:nvPr/>
        </p:nvSpPr>
        <p:spPr bwMode="auto">
          <a:xfrm>
            <a:off x="6746913" y="3157194"/>
            <a:ext cx="914400" cy="914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Times New Roman" panose="02020603050405020304" pitchFamily="18" charset="0"/>
            </a:endParaRPr>
          </a:p>
        </p:txBody>
      </p:sp>
      <p:sp>
        <p:nvSpPr>
          <p:cNvPr id="12" name="Oval 54"/>
          <p:cNvSpPr>
            <a:spLocks noChangeArrowheads="1"/>
          </p:cNvSpPr>
          <p:nvPr/>
        </p:nvSpPr>
        <p:spPr bwMode="auto">
          <a:xfrm>
            <a:off x="4384713" y="3385794"/>
            <a:ext cx="914400" cy="9144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Times New Roman" panose="02020603050405020304" pitchFamily="18" charset="0"/>
            </a:endParaRPr>
          </a:p>
        </p:txBody>
      </p:sp>
      <p:sp>
        <p:nvSpPr>
          <p:cNvPr id="13" name="Line 55"/>
          <p:cNvSpPr>
            <a:spLocks noChangeShapeType="1"/>
          </p:cNvSpPr>
          <p:nvPr/>
        </p:nvSpPr>
        <p:spPr bwMode="auto">
          <a:xfrm flipV="1">
            <a:off x="3775113" y="2547594"/>
            <a:ext cx="9906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4" name="Line 56"/>
          <p:cNvSpPr>
            <a:spLocks noChangeShapeType="1"/>
          </p:cNvSpPr>
          <p:nvPr/>
        </p:nvSpPr>
        <p:spPr bwMode="auto">
          <a:xfrm>
            <a:off x="3851313" y="3385794"/>
            <a:ext cx="5334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5" name="Line 57"/>
          <p:cNvSpPr>
            <a:spLocks noChangeShapeType="1"/>
          </p:cNvSpPr>
          <p:nvPr/>
        </p:nvSpPr>
        <p:spPr bwMode="auto">
          <a:xfrm>
            <a:off x="3927513" y="3157194"/>
            <a:ext cx="28194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6" name="Line 58"/>
          <p:cNvSpPr>
            <a:spLocks noChangeShapeType="1"/>
          </p:cNvSpPr>
          <p:nvPr/>
        </p:nvSpPr>
        <p:spPr bwMode="auto">
          <a:xfrm>
            <a:off x="3622713" y="3690594"/>
            <a:ext cx="685800" cy="1066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7" name="Line 59"/>
          <p:cNvSpPr>
            <a:spLocks noChangeShapeType="1"/>
          </p:cNvSpPr>
          <p:nvPr/>
        </p:nvSpPr>
        <p:spPr bwMode="auto">
          <a:xfrm flipV="1">
            <a:off x="5299113" y="3766794"/>
            <a:ext cx="1447800" cy="152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8" name="Line 60"/>
          <p:cNvSpPr>
            <a:spLocks noChangeShapeType="1"/>
          </p:cNvSpPr>
          <p:nvPr/>
        </p:nvSpPr>
        <p:spPr bwMode="auto">
          <a:xfrm flipV="1">
            <a:off x="5146713" y="4071594"/>
            <a:ext cx="1828800" cy="8382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19" name="Line 61"/>
          <p:cNvSpPr>
            <a:spLocks noChangeShapeType="1"/>
          </p:cNvSpPr>
          <p:nvPr/>
        </p:nvSpPr>
        <p:spPr bwMode="auto">
          <a:xfrm>
            <a:off x="5680113" y="2623794"/>
            <a:ext cx="1219200" cy="685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20" name="Line 62"/>
          <p:cNvSpPr>
            <a:spLocks noChangeShapeType="1"/>
          </p:cNvSpPr>
          <p:nvPr/>
        </p:nvSpPr>
        <p:spPr bwMode="auto">
          <a:xfrm flipH="1">
            <a:off x="4994313" y="2928594"/>
            <a:ext cx="152400" cy="533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  <p:sp>
        <p:nvSpPr>
          <p:cNvPr id="21" name="Line 63"/>
          <p:cNvSpPr>
            <a:spLocks noChangeShapeType="1"/>
          </p:cNvSpPr>
          <p:nvPr/>
        </p:nvSpPr>
        <p:spPr bwMode="auto">
          <a:xfrm>
            <a:off x="4765713" y="4300194"/>
            <a:ext cx="0" cy="3048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7432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58041" y="985652"/>
            <a:ext cx="10891652" cy="5227518"/>
          </a:xfrm>
        </p:spPr>
        <p:txBody>
          <a:bodyPr/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conceptual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framework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ของการ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วิจัยคุณภาพ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ไม่เหมือนกับเชิงปริมาณในประการที่สอง คือ จะ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สร้างแบบ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tight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หรือ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loose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ก็ได้ (ปริมาณมีแต่แบบ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tight)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หาก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สร้างแบบ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tight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ก็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แปลว่าจะไม่เปลี่ยน และจะ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ใช้กรอบ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นั้นไปตลอด ซึ่งอาจถูกกรอบนั้นครอบงำมากเกินไป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และไม่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สนใจการศึกษาอื่นที่อยู่นอกกรอบ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นั้นส่วน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ถ้าสร้างแบบ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loose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ก็แปลว่าจะปรับเปลี่ยน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ได้กรอบ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ที่สร้างเป็นเพียง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initial framework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เมื่อนักวิจัย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88795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961901"/>
            <a:ext cx="10058400" cy="5073139"/>
          </a:xfrm>
        </p:spPr>
        <p:txBody>
          <a:bodyPr>
            <a:normAutofit/>
          </a:bodyPr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ศึกษา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ไปและได้ข้อมูลมากขึ้น อาจพบว่า กรอบที่ตั้งไว้ไม่ตรง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กับความ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เป็นจริงจึงปรับใหม่ได้เรื่อย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ๆ โดย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หลักแล้ว การสร้างกรอบแบบ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tight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เหมาะกับ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กรณีที่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ใช้เวลาศึกษาไม่นาน และตัวอย่างที่ศึกษามีไม่มาก ข้อดี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 ประหยัด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ชัดเจนและเปรียบเทียบได้ง่าย แต่ข้อเสีย คือ ไม่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รู้จักปรับเปลี่ยน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ให้สอดคล้องกับความเป็นจริง</a:t>
            </a:r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0729708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81791" y="1045028"/>
            <a:ext cx="10618519" cy="4942510"/>
          </a:xfrm>
        </p:spPr>
        <p:txBody>
          <a:bodyPr>
            <a:normAutofit/>
          </a:bodyPr>
          <a:lstStyle/>
          <a:p>
            <a:pPr algn="thaiDist" defTabSz="457200">
              <a:spcBef>
                <a:spcPct val="0"/>
              </a:spcBef>
              <a:buClrTx/>
            </a:pP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ส่วนแบบ </a:t>
            </a:r>
            <a:r>
              <a:rPr lang="en-US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loose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เหมาะกับกรณีที่ศึกษาเป็น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เวลานาน เช่น 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การวิจัยการนำนโยบายไปปฏิบัติที่ใช้เวลา 4-6 ปี 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และมี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ตัวอย่างที่ต้องศึกษาจำนวนมาก </a:t>
            </a:r>
            <a:r>
              <a:rPr lang="en-US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(multiple case </a:t>
            </a:r>
            <a:r>
              <a:rPr lang="en-US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research)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แต่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ทั้งนี้ก็สุดแท้แต่เรื่องที่ศึกษา หลักใหญ่ ๆ 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 พวก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มืออาชีพหรือพวกที่ต้องการให้งาน </a:t>
            </a:r>
            <a:r>
              <a:rPr lang="en-US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perfect</a:t>
            </a:r>
            <a:r>
              <a:rPr lang="th-TH" altLang="th-TH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จะสร้างกรอบ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แบบ </a:t>
            </a:r>
            <a:r>
              <a:rPr lang="en-US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loose</a:t>
            </a:r>
            <a:r>
              <a:rPr lang="th-TH" altLang="th-TH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มากกว่า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51459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altLang="th-TH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 คำถามวิจัย </a:t>
            </a:r>
            <a:r>
              <a:rPr lang="en-US" altLang="th-TH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(Research Questions</a:t>
            </a:r>
            <a:r>
              <a:rPr lang="en-US" altLang="th-TH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)</a:t>
            </a:r>
            <a:endParaRPr lang="th-TH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คำถามวิจัยเป็นส่วนที่สำคัญที่สุดของงานวิจัยเชิง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คุณภาพเพราะ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เป็นตัวกำหนดทิศทางของงานทั้งหมด เช่น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กำหนดการเก็บ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 กำหนดเครื่องมือ กำหนดตัวอย่างหรือกลุ่มคนให้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ข้อมูลคำถาม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วิจัยนี้จะอยู่ก่อน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Conceptual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framework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หลังก็ได้ แต่ถ้าเป็นตำราฝรั่งส่วนใหญ่จะกำหนดให้อยู่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หลังเหตุผล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ของเขาก็คือ คำถามวิจัยเป็นการเขียนขยาย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conceptual framework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และที่สำคัญที่สุด คือ เขาถือว่าคำถามวิจัยก็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คือกระบวนการ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operationalization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ในการวิจัยเหมือนกัน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683703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22414" y="1104404"/>
            <a:ext cx="10523517" cy="4883134"/>
          </a:xfrm>
        </p:spPr>
        <p:txBody>
          <a:bodyPr/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กรณี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นิยามตัวแปร และกำหนด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indicators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ในการวิจัย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เชิงปริมาณคำถาม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วิจัยคุณภาพมีลักษณะเด่นตรงที่จะถาม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how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why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แต่อาจมี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what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เพื่อประกอบการถาม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how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why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ด้วยก็ได้</a:t>
            </a:r>
            <a:endParaRPr lang="en-US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86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93667" y="1033154"/>
            <a:ext cx="10713522" cy="4954385"/>
          </a:xfrm>
        </p:spPr>
        <p:txBody>
          <a:bodyPr>
            <a:normAutofit fontScale="77500" lnSpcReduction="200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ตัวอย่างการวิจัย เรื่อง การนำนโยบายปฏิรูปการศึกษา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ไปปฏิบัติ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โรงเรียนเรื่อง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หนึ่งของฝรั่ง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ได้ตั้งคำถามวิจัย ดังนี้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1. การตัดสินใจยอมรับนโยบายปฏิรูปของโรงเรียนเกิดขึ้น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ได้อย่างไร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(how)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1.1 มี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ใครเกี่ยวข้องบ้าง (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who)</a:t>
            </a: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1.2 การ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ตัดสินใจยอมรับเกิดขึ้นได้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อย่างไร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(how)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 การสั่งการจากบนลงล่าง มีการจูงใจ ให้คำปรึกษา 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ส่วนร่วม หรือมีวิธีมอบอำนาจอย่างไร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0622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22037" y="766618"/>
            <a:ext cx="10427854" cy="5323840"/>
          </a:xfrm>
        </p:spPr>
        <p:txBody>
          <a:bodyPr>
            <a:normAutofit fontScale="85000" lnSpcReduction="100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วิจัยคุณภาพยึดปรัชญา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post-positivism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เน้นการ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เข้าใจความคิด+ค่านิยม ตามหลัก </a:t>
            </a:r>
            <a:r>
              <a:rPr lang="en-US" altLang="th-TH" sz="3200" dirty="0" err="1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Vestehen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ของ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Weber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เป็น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วิจัยที่ไม่ต้องการสร้างข้อสรุปทั่วไป เพราะเชื่อ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ว่าคง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สร้างไม่ได้ แต่ต้องการยกตัวอย่างให้เห็น หรือยกเป็น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case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หรือ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agent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เพื่ออธิบาย 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structure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ตาม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หลักการ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สร้างความหมาย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เชิงสร้างสรรค์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</a:t>
            </a:r>
            <a:r>
              <a:rPr lang="en-US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constitutive meaning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)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และ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แปลความหรือวิเคราะห์โครงสร้างให้ลึกลงไปกว่าที่เห็น 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ดังนั้น 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จึงไม่จำเป็นต้องศึกษาจากตัวแทน การเลือกผู้ให้</a:t>
            </a:r>
            <a:r>
              <a:rPr lang="th-TH" altLang="th-TH" sz="32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ข้อมูลส่วน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ใหญ่อาศัยหลัก </a:t>
            </a:r>
            <a:r>
              <a:rPr lang="en-US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intensity</a:t>
            </a:r>
            <a:r>
              <a:rPr lang="th-TH" altLang="th-TH" sz="32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หรือหลักอื่นที่คล้าย ๆ กัน</a:t>
            </a:r>
          </a:p>
          <a:p>
            <a:pPr algn="thaiDist">
              <a:lnSpc>
                <a:spcPct val="150000"/>
              </a:lnSpc>
            </a:pPr>
            <a:endParaRPr lang="th-TH" sz="3200" dirty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863437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34290" y="926275"/>
            <a:ext cx="10939153" cy="5132515"/>
          </a:xfrm>
        </p:spPr>
        <p:txBody>
          <a:bodyPr/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2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ขณะที่โรงเรียนยอมรับนโยบายปฏิรูปการศึกษา นั้น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โรงเรียน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ให้ความสำคัญกับนโยบายปฏิรูปการศึกษา โดยจัด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ให้อยู่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ในลำดับความสำคัญมากน้อยแค่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ไหน</a:t>
            </a:r>
            <a:r>
              <a:rPr lang="en-US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(how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much priority)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แยกเป็นประเด็นย่อย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2.1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ผู้บริหารสนับสนุนและผูกพันมากน้อยแค่ไหน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2.2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นโยบายดังกล่าวมีความสำคัญต่อครูมาก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น้อยแค่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ไหน เมื่อเทียบกับงานประจำ หรือการคิดริเริ่มสร้างสรรค์อื่น	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2.3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ในความเป็นจริง โรงเรียนมีแผนที่จะทำ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ตามการ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ปฏิรูปตามนโยบายนี้มากน้อยแค่ไหน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2.4 </a:t>
            </a:r>
            <a:r>
              <a:rPr lang="th-TH" altLang="th-TH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การทำ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ตามแผนของโรงเรียนเกิดขึ้นครั้ง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เดียวหรือ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เกิดขึ้นอย่างต่อเนื่อง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endParaRPr lang="th-TH" altLang="th-TH" sz="28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49397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44384" y="866898"/>
            <a:ext cx="11598234" cy="5096889"/>
          </a:xfrm>
        </p:spPr>
        <p:txBody>
          <a:bodyPr>
            <a:noAutofit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 ส่วนประกอบของแผนที่จะทำตามนโยบาย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ปฏิรูปมีอะไรบ้าง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what)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3.1 เช่น แผนฝึกอบรมผู้ปฏิบัติระดับล่าง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การติดตาม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ผลนโยบาย การแก้ปัญหาที่ไม่คาดคิด ความ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สนับสนุนอย่าง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ต่อเนื่อง (มีหรือไม่มี)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3.2 แผนนี้มีความชัดเจนและอธิบายได้แจ่ม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แจ้งเพียงใด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3.3 บุคลากรในโรงเรียนมีความรู้สึกอย่างไรต่อ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แผนนี้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3.4 แผนนี้กล่าวถึงปัญหาที่ไม่คาดคิดไว้หรือไม่</a:t>
            </a:r>
            <a:endParaRPr 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348822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78774" y="855024"/>
            <a:ext cx="10460182" cy="5203767"/>
          </a:xfrm>
        </p:spPr>
        <p:txBody>
          <a:bodyPr>
            <a:normAutofit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4. มีเงื่อนไขเบื้องต้นที่จะทำให้เกิดกา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รนำนโยบาย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ไปปฏิบัติอะไรบ้าง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(what)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4.1 เช่น ความผูกพัน ความเข้าใจ วัสดุอุปกรณ์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ทักษะ เวลา และ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การจัด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องค์การ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4.2 มีเงื่อนไขอะไรที่ไม่ได้กำหนดไว้หรือไม่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หากมี อะไรที่สำคัญที่สุดที่หายไป</a:t>
            </a:r>
          </a:p>
          <a:p>
            <a:pPr>
              <a:lnSpc>
                <a:spcPct val="150000"/>
              </a:lnSpc>
            </a:pPr>
            <a:endParaRPr lang="th-TH" sz="1200" dirty="0"/>
          </a:p>
        </p:txBody>
      </p:sp>
    </p:spTree>
    <p:extLst>
      <p:ext uri="{BB962C8B-B14F-4D97-AF65-F5344CB8AC3E}">
        <p14:creationId xmlns:p14="http://schemas.microsoft.com/office/powerpoint/2010/main" val="8171475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1887" y="1068780"/>
            <a:ext cx="11044050" cy="4990011"/>
          </a:xfrm>
        </p:spPr>
        <p:txBody>
          <a:bodyPr>
            <a:normAutofit/>
          </a:bodyPr>
          <a:lstStyle/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4</a:t>
            </a:r>
            <a:r>
              <a:rPr lang="th-TH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จำกัดขอบเขตการวิจัย </a:t>
            </a:r>
            <a:r>
              <a:rPr lang="en-US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(Bounding the </a:t>
            </a:r>
            <a:r>
              <a:rPr lang="en-US" altLang="th-TH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Territory)</a:t>
            </a:r>
            <a:r>
              <a:rPr lang="th-TH" altLang="th-TH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วิจัยคุณภาพต้องตอบคำถามให้ได้ว่า งานวิจัย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ของตัวเอง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เป็นเรื่องที่เกี่ยวกับอะไร และไม่เกี่ยวกับอะไร การ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เกี่ยวหรือไม่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เกี่ยวนี้ หมายถึง ปรากฏการณ์ที่เกิดในบริบทที่มีขอบเขต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ซึ่ง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ต้องกำหนด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focus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ลงไป และถือว่า </a:t>
            </a:r>
            <a:r>
              <a:rPr lang="en-US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focus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นี้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หัวใจของ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การศึกษา สมมติตัวอย่างเรื่องการนำนโยบายปฏิรูป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การศึกษา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ไปปฏิบัติในโรงเรียนที่ยกมาในหัวข้อคำถามวิจัย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อาจจำกัด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ขอบเขตการวิจัยได้ดังรูป</a:t>
            </a:r>
          </a:p>
          <a:p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38842194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171706" y="3854532"/>
            <a:ext cx="2057400" cy="0"/>
          </a:xfrm>
          <a:prstGeom prst="line">
            <a:avLst/>
          </a:prstGeom>
          <a:noFill/>
          <a:ln w="2857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 sz="1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229106" y="3778332"/>
            <a:ext cx="0" cy="76200"/>
          </a:xfrm>
          <a:prstGeom prst="line">
            <a:avLst/>
          </a:prstGeom>
          <a:noFill/>
          <a:ln w="28575">
            <a:noFill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 sz="1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6485906" y="4845132"/>
            <a:ext cx="0" cy="228600"/>
          </a:xfrm>
          <a:prstGeom prst="line">
            <a:avLst/>
          </a:prstGeom>
          <a:noFill/>
          <a:ln w="28575">
            <a:noFill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 sz="1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485906" y="5759532"/>
            <a:ext cx="0" cy="228600"/>
          </a:xfrm>
          <a:prstGeom prst="line">
            <a:avLst/>
          </a:prstGeom>
          <a:noFill/>
          <a:ln w="28575">
            <a:noFill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 sz="1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6288" y="4006932"/>
            <a:ext cx="5980216" cy="1752600"/>
          </a:xfrm>
          <a:prstGeom prst="rect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Focus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ไปที่ไหน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เรื่องอะไร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เช่น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adoption</a:t>
            </a: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7796152" y="1189512"/>
            <a:ext cx="3498274" cy="4570019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ขอบเขตอยู่</a:t>
            </a: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ตรงไหน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1.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ขอบเขตด้าน</a:t>
            </a: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ที่ตั้ง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2.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ขอบเขตด้าน</a:t>
            </a: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แนวคิด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3. 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ขอบเขตด้าน</a:t>
            </a: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ตัวอย่าง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หรือ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ด้านอื่น ๆ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496290" y="1189513"/>
            <a:ext cx="5980214" cy="24384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หัวข้อวิจัย </a:t>
            </a: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การนำนโยบายปฏิรูปการศึกษา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ไปปฏิบัติในโรงเรียนในจังหวัดอุบลราชธานี</a:t>
            </a: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”</a:t>
            </a:r>
            <a:endParaRPr lang="th-TH" altLang="th-TH" sz="2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6790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03761" y="593765"/>
            <a:ext cx="11281558" cy="5783284"/>
          </a:xfrm>
        </p:spPr>
        <p:txBody>
          <a:bodyPr>
            <a:normAutofit fontScale="92500"/>
          </a:bodyPr>
          <a:lstStyle/>
          <a:p>
            <a:pPr>
              <a:spcBef>
                <a:spcPct val="0"/>
              </a:spcBef>
              <a:buClrTx/>
              <a:buNone/>
            </a:pPr>
            <a:r>
              <a:rPr lang="th-TH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5. การเลือกตัวอย่าง </a:t>
            </a:r>
            <a:r>
              <a:rPr lang="en-US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(Sampling)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en-US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การเลือกตัวอย่างในการวิจัยคุณภาพต่างจากวิจัย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ปริมาณ 4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ประการใหญ่ ๆ คือ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1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การเลือกตัวอย่างของการวิจัยคุณภาพเป็นตัว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จำกัดขอบเขต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ของการวิจัยด้วย 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มักเรียกตัวอย่างว่า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ผู้ให้ข้อมูลที่สำคัญ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key informants)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หรือ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ผู้มีส่วนร่วม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Participants)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ในต่างประเทศนิยมเรียก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ผู้มีส่วนร่วม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มากกว่า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ผู้ให้ข้อมูลที่สำคัญ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แต่ไทยเรายังนิยมเรียกอย่างหลัง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เพราะ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คุ้นเคยกับอย่างหลัง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มากกว่า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 วิธีเลือกตัวอย่างไม่ได้เน้นความเป็นตัวแทน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แต่ต้องการ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คนที่รู้ข้อมูลเรื่องนั้นมากที่สุด และให้ความร่วมมือ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กับผู้วิจัย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 ศ.ดร.ผาสุก สัมภาษณ์ผู้บริหารระดับสูง 2 คนที่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ให้ข้อมูล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เรื่องคอร</a:t>
            </a:r>
            <a:r>
              <a:rPr lang="th-TH" altLang="th-TH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์รัป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ชันในประเทศไทย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4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เจตนาของการวิจัยคุณภาพ คือ การยกตัวอย่าง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หรือสร้าง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คำอธิบายชุดหนึ่งที่มีเหตุผลพอฟัง โดยการมองจาก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กรอบของ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ผู้ให้ข้อมูลและนักวิจัย แต่ไม่ได้หมายความว่าคำอธิบาย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ที่นักวิจัย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สร้างขึ้นจะใช้ได้ทั่วไป เช่น มือปืน 7 คนที่พงษ์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ศักดิ์ขำ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เพชร ศึกษา อธิบายว่า แต่ละคนมาจากไหน ทำไมมายิง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</a:t>
            </a:r>
            <a:endParaRPr lang="en-US" altLang="th-TH" sz="28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175972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90006" y="985652"/>
            <a:ext cx="11716987" cy="5203767"/>
          </a:xfrm>
        </p:spPr>
        <p:txBody>
          <a:bodyPr>
            <a:normAutofit lnSpcReduction="100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ยิง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แล้วไปไหน จุดจบหรือสถานะปัจจุบันของมือปืนเป็น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อย่างไรสุดท้าย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ผู้วิจัยก็สรุปบทเรียน โดยนำเอา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common factor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มือปืนหรือประเด็นที่ตั้งไว้ในการวิจัยมา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สรุปฉะนั้น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ตัวอย่างที่มีจำนวนน้อย และไม่ใช่ตัวแทน จึง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ไม่ใช่เรื่อง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แปลกสำหรับการวิจัยคุณภาพ ขอให้มีความลึกและ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เป็นคำอธิบาย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ที่น่าฟัง มีเหตุผล มีตรรกะ โดยเฉพาะคำอธิบายใน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เชิงทฤษฎี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ก็เป็นพอ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ก็ไม่ใช่มีจำนวนน้อย ไม่ใช่ตัวแทน แถมยังไม่ลึก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อีก ถ้า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อย่างนี้มีปัญหาแน่นอน</a:t>
            </a: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00744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89906" y="1092529"/>
            <a:ext cx="11422084" cy="5476900"/>
          </a:xfrm>
        </p:spPr>
        <p:txBody>
          <a:bodyPr/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วิธีเลือกตัวอย่างของการวิจัยคุณภาพมี 16 วิธี แต่ส่วน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ใหญ่ใช้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หลักเป็นผู้รู้ข้อมูลดีที่สุดและให้ความร่วมมือกับนักวิจัย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วิธีทั้ง 16 วิธีมีดังนี้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1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แตกต่างกันมากที่สุด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(Maximum variation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เลือกคนที่ต่างกันมากที่สุดเพื่อหาสิ่งที่เป็น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common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patterns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ของแต่ละคน</a:t>
            </a:r>
            <a:endParaRPr lang="en-US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spcBef>
                <a:spcPct val="0"/>
              </a:spcBef>
              <a:buClrTx/>
              <a:buNone/>
            </a:pP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เหมือนกันมากที่สุด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(Homogeneous) =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กรณี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เลือกกลุ่มเพื่อทำ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Focus Groups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หรือการ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สัมภาษณ์ หรือ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อภิปรายเป็นกลุ่ม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1809154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37407" y="1531916"/>
            <a:ext cx="11307289" cy="5180017"/>
          </a:xfrm>
        </p:spPr>
        <p:txBody>
          <a:bodyPr/>
          <a:lstStyle/>
          <a:p>
            <a:pPr>
              <a:spcBef>
                <a:spcPct val="0"/>
              </a:spcBef>
              <a:buClrTx/>
              <a:buNone/>
            </a:pP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สำคัญที่สุด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(critical cases)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คนนั้นเป็น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ตัวอย่างหรือ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คนให้ข้อมูลที่จะพิสูจน์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main findings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ของงานวิจัย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4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ตรงทฤษฎี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(theory based)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คนนั้นเป็นตัวอย่าง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ที่ตรง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กับทฤษฎีที่ใช้ศึกษา สามารถนำมาอธิบายและพิสูจน์ทฤษฎีได้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5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อธิบายความเหมือนและความต่างได้ครบ </a:t>
            </a:r>
            <a:r>
              <a:rPr lang="en-US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confirming </a:t>
            </a:r>
            <a:r>
              <a:rPr lang="en-US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&amp; disconfirming cases)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มีคนที่ให้ข้อมูลครบตามขั้นตอนและเห็นความแตกต่าง เริ่มตั้งแต่การ</a:t>
            </a:r>
          </a:p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วิเคราะห์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ขั้นต้น (ความเหมือน) การค้นหาข้อยกเว้น และ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การค้นหา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ความแตกต่าง (ความต่าง)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1797719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08758" y="534390"/>
            <a:ext cx="11495315" cy="5818909"/>
          </a:xfrm>
        </p:spPr>
        <p:txBody>
          <a:bodyPr>
            <a:normAutofit fontScale="92500"/>
          </a:bodyPr>
          <a:lstStyle/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6. บอกต่อเป็นทอด ๆ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(snowball &amp; chain)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เลือกผู้ให้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 และให้บอกว่าควรจะไปถามใครต่อไปเรื่อย ๆ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7.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สุด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ขั้ว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(extreme)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เลือก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คนที่รู้ข้อมูลที่พิเศษ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/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ผิดปกติ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เช่น เรื่องจริยธรรม คอร</a:t>
            </a:r>
            <a:r>
              <a:rPr lang="th-TH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์รัป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ชัน เจ้าพ่อ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8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คนธรรมดา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typical case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เลือกคนธรรมดา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ที่สุด หรือ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คนโดยเฉลี่ยมากที่สุด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9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คนรู้ข้อมูลดีที่สุด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(intensity)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คน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มีข้อมูลเรื่อง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นั้นมาก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ที่สุด แต่ไม่ใช่กรณี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extreme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ที่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หมายถึงคนรู้ข้อมูล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พิเศษหรือผิดปกติ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10. คนสำคัญทางการเมือง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(politically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important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cases)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เลือกคนเด่น คนดัง ไม่ใช่คนธรรมดา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11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สุ่มแบบเจาะจง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(random purposeful)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ตาม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ความต้องการของนักวิจัย</a:t>
            </a:r>
          </a:p>
          <a:p>
            <a:pPr algn="thaiDist">
              <a:lnSpc>
                <a:spcPct val="110000"/>
              </a:lnSpc>
              <a:spcBef>
                <a:spcPct val="0"/>
              </a:spcBef>
              <a:buClrTx/>
              <a:buNone/>
            </a:pPr>
            <a:endParaRPr lang="en-US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1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7978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746298"/>
            <a:ext cx="10058400" cy="5370022"/>
          </a:xfrm>
        </p:spPr>
        <p:txBody>
          <a:bodyPr>
            <a:noAutofit/>
          </a:bodyPr>
          <a:lstStyle/>
          <a:p>
            <a:pPr algn="thaiDist">
              <a:spcBef>
                <a:spcPct val="0"/>
              </a:spcBef>
              <a:buClrTx/>
              <a:buNone/>
            </a:pP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ตัวอย่าง</a:t>
            </a: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  <a:buNone/>
            </a:pPr>
            <a:endParaRPr lang="th-TH" altLang="th-TH" sz="2400" dirty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</a:pP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ศุลี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มา</a:t>
            </a:r>
            <a:r>
              <a:rPr lang="th-TH" altLang="th-TH" sz="2400" dirty="0" err="1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ลย์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(อ.นฤมล วงศ์สุภาพ) 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ศึกษา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ชีวิตหมอนวดไม่กี่คน 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อธิบาย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ว่า ชีวิตคนในยามที่เป็นหมอนวดมีกระบวนการ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คิด เพื่อ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ปรับตัวให้เข้ากับสังคมอย่างไร ตามหลัก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ปฏิสัมพันธ์เชิง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สัญลักษณ์</a:t>
            </a: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  <a:buNone/>
            </a:pP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	</a:t>
            </a:r>
            <a:endParaRPr lang="th-TH" altLang="th-TH" sz="2400" dirty="0" smtClean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</a:pP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พงษ์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ศักดิ์ ขำเพชร ศึกษามือปืน 7 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คน </a:t>
            </a:r>
          </a:p>
          <a:p>
            <a:pPr marL="0" indent="0" algn="thaiDist">
              <a:lnSpc>
                <a:spcPct val="120000"/>
              </a:lnSpc>
              <a:spcBef>
                <a:spcPct val="0"/>
              </a:spcBef>
              <a:buClrTx/>
              <a:buNone/>
            </a:pPr>
            <a:endParaRPr lang="th-TH" altLang="th-TH" sz="2400" dirty="0" smtClean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</a:pP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ศ.ดร.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ผาสุก พง</a:t>
            </a:r>
            <a:r>
              <a:rPr lang="th-TH" altLang="th-TH" sz="2400" dirty="0" err="1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ษ์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ไพจิตร ศึกษาผู้ให้ข้อมูลเรื่องคอร</a:t>
            </a:r>
            <a:r>
              <a:rPr lang="th-TH" altLang="th-TH" sz="2400" dirty="0" err="1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์รัป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ชันเพียง 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2 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คน</a:t>
            </a: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  <a:buNone/>
            </a:pPr>
            <a:endParaRPr lang="th-TH" altLang="th-TH" sz="2400" dirty="0" smtClean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</a:pP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ศ.ดร.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กนก วงษ์ตระหง่าน สัมภาษณ์อัตชีวประวัติ</a:t>
            </a:r>
            <a:r>
              <a:rPr lang="th-TH" altLang="th-TH" sz="2400" dirty="0" smtClean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ของผู้ก่อการ</a:t>
            </a: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ในคณะราษฎร 2475 ไม่กี่คน</a:t>
            </a: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</a:pPr>
            <a:endParaRPr lang="th-TH" altLang="th-TH" sz="2400" dirty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20000"/>
              </a:lnSpc>
              <a:spcBef>
                <a:spcPct val="0"/>
              </a:spcBef>
              <a:buClrTx/>
              <a:buNone/>
            </a:pPr>
            <a:r>
              <a:rPr lang="th-TH" altLang="th-TH" sz="2400" dirty="0"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	</a:t>
            </a:r>
            <a:endParaRPr lang="th-TH" altLang="th-TH" sz="2400" dirty="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1553658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65018" y="712519"/>
            <a:ext cx="11198431" cy="5569528"/>
          </a:xfrm>
        </p:spPr>
        <p:txBody>
          <a:bodyPr>
            <a:normAutofit fontScale="85000" lnSpcReduction="100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12. สุ่มแบบชั้นภูมิ </a:t>
            </a:r>
            <a:r>
              <a:rPr lang="en-US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(stratified purposeful)</a:t>
            </a:r>
            <a:r>
              <a:rPr lang="th-TH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กำหนด</a:t>
            </a: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เป็นชั้น ๆ และเลือกมาเพื่อเปรียบเทียบกัน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13</a:t>
            </a: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กำหนดเกณฑ์ขึ้นมาเอง </a:t>
            </a:r>
            <a:r>
              <a:rPr lang="en-US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(criterion)</a:t>
            </a: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th-TH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นักวิจัยกำหนด</a:t>
            </a: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เกณฑ์ใหม่ขึ้นมาเองก็ได้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14</a:t>
            </a:r>
            <a:r>
              <a:rPr lang="th-TH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เลือกตามโอกาส </a:t>
            </a:r>
            <a:r>
              <a:rPr lang="en-US" altLang="th-TH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(opportunistic) </a:t>
            </a:r>
            <a:r>
              <a:rPr lang="th-TH" altLang="th-TH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หมายถึง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และ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ให้ความสำคัญกับสิ่งที่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ไม่คาดคิด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ในอนาคต การเลือกตัวอย่างสามารถเปลี่ยนไปได้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15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ผสม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(combine or mixed)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ใช้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หลายวิธี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ผสมกัน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เพื่อตรวจสอบ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ข้อมูลหลาย ๆ ด้านและยืดหยุ่น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16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ตามสะดวก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(convenience)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ขึ้นอยู่กับ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เวลา เงิน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งบประมาณ และการใช้ความพยายาม </a:t>
            </a:r>
            <a:endParaRPr lang="en-US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endParaRPr lang="en-US" altLang="th-TH" sz="30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392920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66800" y="606968"/>
            <a:ext cx="10058400" cy="1371600"/>
          </a:xfrm>
        </p:spPr>
        <p:txBody>
          <a:bodyPr>
            <a:normAutofit/>
          </a:bodyPr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6. การเก็บ</a:t>
            </a:r>
            <a:r>
              <a:rPr lang="th-TH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2149434"/>
            <a:ext cx="10058400" cy="3885606"/>
          </a:xfrm>
        </p:spPr>
        <p:txBody>
          <a:bodyPr/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การ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เก็บข้อมูลของการวิจัยคุณภาพจะไม่เหมือน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วิจัยอย่าง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อื่น ตรงที่วิจัยอย่างอื่นจะแยกการเก็บ + การ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วิเคราะห์ออก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จากกัน แต่วิจัยคุณภาพจะเก็บไปด้วย + วิเคราะห์ไป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ด้วยการ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เก็บข้อมูลของการวิจัยคุณภาพมีลักษณะเด่น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ที่สุดคือ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การเก็บโดยใช้วิธีการหลายอย่าง</a:t>
            </a:r>
          </a:p>
          <a:p>
            <a:pPr marL="0" indent="0">
              <a:lnSpc>
                <a:spcPct val="150000"/>
              </a:lnSpc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46320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39287" y="451262"/>
            <a:ext cx="10891653" cy="6044541"/>
          </a:xfrm>
        </p:spPr>
        <p:txBody>
          <a:bodyPr>
            <a:normAutofit fontScale="77500" lnSpcReduction="20000"/>
          </a:bodyPr>
          <a:lstStyle/>
          <a:p>
            <a:pPr algn="thaiDist">
              <a:lnSpc>
                <a:spcPct val="170000"/>
              </a:lnSpc>
              <a:spcBef>
                <a:spcPct val="0"/>
              </a:spcBef>
              <a:buClrTx/>
              <a:buNone/>
            </a:pP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Yin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(1982)ได้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เลือกงานวิจัยการนำนโยบายไป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ปฏิบัติที่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มีชื่อเสียงมา 11 ชิ้น และสรุปว่าวิธีเก็บข้อมูลที่ใช้กันมาก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ที่สุดมี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ดังต่อไปนี้</a:t>
            </a:r>
          </a:p>
          <a:p>
            <a:pPr algn="thaiDist">
              <a:lnSpc>
                <a:spcPct val="170000"/>
              </a:lnSpc>
              <a:spcBef>
                <a:spcPct val="0"/>
              </a:spcBef>
              <a:buClrTx/>
              <a:buNone/>
            </a:pPr>
            <a:r>
              <a:rPr lang="th-TH" altLang="th-TH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Unstructured discussion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วิธีการก็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คือนักวิจัย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ออกสนามไปตาม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site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งานของโครงการ และ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พูดคุยกับ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ผู้ปฏิบัติงาน แล้วจดบันทึก</a:t>
            </a:r>
          </a:p>
          <a:p>
            <a:pPr algn="thaiDist">
              <a:lnSpc>
                <a:spcPct val="170000"/>
              </a:lnSpc>
              <a:spcBef>
                <a:spcPct val="0"/>
              </a:spcBef>
              <a:buClrTx/>
              <a:buNone/>
            </a:pP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Unstructured interview = 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การสัมภาษณ์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แบบลึก </a:t>
            </a:r>
            <a:r>
              <a:rPr lang="en-US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3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indepth</a:t>
            </a:r>
            <a:r>
              <a:rPr lang="en-US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-interview)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แล้ว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นำมาวิเคราะห์</a:t>
            </a:r>
          </a:p>
          <a:p>
            <a:pPr>
              <a:lnSpc>
                <a:spcPct val="170000"/>
              </a:lnSpc>
              <a:spcBef>
                <a:spcPct val="0"/>
              </a:spcBef>
              <a:buClrTx/>
              <a:buNone/>
            </a:pP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3. </a:t>
            </a:r>
            <a:r>
              <a:rPr lang="en-US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Documents &amp; news reports = 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ขึ้นอยู่กับ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เรื่องที่ศึกษา</a:t>
            </a:r>
          </a:p>
          <a:p>
            <a:pPr>
              <a:lnSpc>
                <a:spcPct val="170000"/>
              </a:lnSpc>
              <a:spcBef>
                <a:spcPct val="0"/>
              </a:spcBef>
              <a:buClrTx/>
              <a:buNone/>
            </a:pP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4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Participant observation = 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นักวิจัยเข้า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ไปอยู่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ในโครงการเป็นช่วง ๆ การสังเกตจะเชื่อถือได้แค่ไหนก็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ขึ้นอยู่กับ</a:t>
            </a:r>
            <a:r>
              <a:rPr lang="th-TH" altLang="th-TH" sz="3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ระยะเวลาที่เข้าไปมีส่วนร่วม วิธีการจดบันทึก และการ</a:t>
            </a:r>
            <a:r>
              <a:rPr lang="th-TH" altLang="th-TH" sz="3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แปลความ</a:t>
            </a:r>
            <a:endParaRPr lang="th-TH" altLang="th-TH" sz="3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70000"/>
              </a:lnSpc>
              <a:spcBef>
                <a:spcPct val="0"/>
              </a:spcBef>
              <a:buClrTx/>
              <a:buNone/>
            </a:pP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7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63468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75013" y="771897"/>
            <a:ext cx="11150929" cy="52512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5.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Field observation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การสังเกตภาคสนามมักทำคู่กับวิธีอื่นที่ออกภาคสนาม โดยเฉพาะการอภิปรายกลุ่ม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6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Citation of participants’ published report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แต่งานประเภทนี้มี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น้อย</a:t>
            </a:r>
            <a:endParaRPr lang="th-TH" altLang="th-TH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7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Use of multiple sources of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evidence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งานคลาสสิคทุกชิ้นใช้วิธีนี้ หรือกล่าวได้ว่าทุกชิ้นใช้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วิธีการเก็บ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ข้อมูลมากกว่า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/>
            </a:r>
            <a:b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</a:b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วิธี</a:t>
            </a: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987119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843148"/>
            <a:ext cx="10058400" cy="519189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4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7. การวิเคราะห์ข้อมูล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1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Pre-analysis =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เก็บข้อมูลมาแล้ว ก็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วิเคราะห์เลย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ว่าอันไหนใช่ อันไหนไม่ใช่ อันนี้ตรงกับเรื่องอะไร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รวมถึงการ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เตรียมข้อมูลเอกสารไว้ให้พร้อม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2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Piecing together the facts = 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คือ 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เอาข้อมูล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มาปะติดปะต่อกัน วิธีการทำมี 2 อย่าง คือ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2.1 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formal chronology of events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2.2</a:t>
            </a: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narrative description</a:t>
            </a: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endParaRPr lang="th-TH" altLang="th-TH" sz="2800" dirty="0" smtClean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*</a:t>
            </a:r>
            <a:r>
              <a:rPr lang="th-TH" altLang="th-TH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เทคนิค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ที่ใช้มากที่สุด คือ </a:t>
            </a:r>
            <a:r>
              <a:rPr lang="th-TH" altLang="th-TH" sz="2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การทำ</a:t>
            </a:r>
            <a:r>
              <a:rPr lang="th-TH" altLang="th-TH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ตารางวิเคราะห์ + จัดกลุ่ม</a:t>
            </a: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516634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69917" y="807522"/>
            <a:ext cx="10440390" cy="5251269"/>
          </a:xfrm>
        </p:spPr>
        <p:txBody>
          <a:bodyPr/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	3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Merging evidence from </a:t>
            </a:r>
            <a:r>
              <a:rPr lang="en-US" altLang="th-TH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variousSources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รวบรวมหลักฐานจากหลาย ๆ แหล่งเพื่อ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เตรียมหา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ข้อสรุป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4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Aggregating experiences from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more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than a single site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รวบรวมหลักฐาน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จากหน่วย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ที่ศึกษาหลาย ๆ หน่วย เพื่อเปรียบเทียบ เพื่อเตรียม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หาข้อสรุป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5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Testing </a:t>
            </a:r>
            <a:r>
              <a:rPr lang="en-US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althernative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explanation =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 ลอง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สร้างข้อสรุป ภาษาวิจัยคุณภาพเรียกว่า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“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คำอธิบาย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”</a:t>
            </a:r>
            <a:endParaRPr lang="th-TH" alt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597842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90649" y="1009403"/>
            <a:ext cx="10355283" cy="5025637"/>
          </a:xfrm>
        </p:spPr>
        <p:txBody>
          <a:bodyPr/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6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. สร้างคำอธิบายและทดสอบ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(</a:t>
            </a:r>
            <a:r>
              <a:rPr lang="en-US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explanation construction 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&amp; testing) =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เป็นส่วนที่สำคัญ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ที่สุดของ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การวิจัยคุณภาพ โดยเฉพาะทางรัฐศาสตร์ และรัฐ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ประศาสนศาสตร์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เพื่อสรุปว่างานที่ศึกษามีคำอธิบายว่าอย่างไร 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สอดคล้องหรือไม่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สอดคล้องกับคำอธิบายที่มีมาก่อนอย่างไร</a:t>
            </a: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91111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90880" y="782320"/>
            <a:ext cx="10891520" cy="5354320"/>
          </a:xfrm>
        </p:spPr>
        <p:txBody>
          <a:bodyPr>
            <a:normAutofit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วิธีวิจัยเชิงคุณภาพเป็นการวิเคราะห์ 2 ชั้นหรือ 3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ชั้นขึ้นอยู่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กับจุดยืนทางปรัชญา </a:t>
            </a:r>
            <a:r>
              <a:rPr lang="en-US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</a:t>
            </a:r>
            <a:r>
              <a:rPr lang="en-US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philosophical stance)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ที่อยู่เบื้องหลังการวิจัย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ถ้า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เป็น </a:t>
            </a:r>
            <a:r>
              <a:rPr lang="en-US" altLang="th-TH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interpretivism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ก็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นำเอาการข้อมูลจาก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การศึกษา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เชิงประจักษ์มาแปลความให้ลึกลงไปกว่าที่เห็น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โดยเฉพาะการ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วิเคราะห์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เจตนา</a:t>
            </a:r>
            <a:r>
              <a:rPr lang="en-US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(intention)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ที่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อยู่เบื้องหลังการกระทำ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เป็นการวิเคราะห์</a:t>
            </a:r>
            <a:r>
              <a:rPr lang="en-US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2 ชั้น)</a:t>
            </a:r>
            <a:r>
              <a:rPr lang="en-US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endParaRPr lang="th-TH" altLang="th-TH" sz="3200" dirty="0">
              <a:solidFill>
                <a:schemeClr val="tx1">
                  <a:lumMod val="95000"/>
                  <a:lumOff val="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endParaRPr lang="th-TH" sz="3200" dirty="0">
              <a:solidFill>
                <a:schemeClr val="tx1">
                  <a:lumMod val="95000"/>
                  <a:lumOff val="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5234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751840" y="843280"/>
            <a:ext cx="10739120" cy="5252720"/>
          </a:xfrm>
        </p:spPr>
        <p:txBody>
          <a:bodyPr>
            <a:normAutofit fontScale="85000" lnSpcReduction="10000"/>
          </a:bodyPr>
          <a:lstStyle/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แต่ถ้าเป็น </a:t>
            </a:r>
            <a:r>
              <a:rPr lang="en-US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critical theory 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จะวิเคราะห์ถึง 3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ชั้น นอกจาก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ข้อมูลเชิงประจักษ์ และการวิเคราะห์เจตนาแล้ว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ยังมุ่งพิสูจน์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ความถูกต้องทางสังคม </a:t>
            </a:r>
            <a:r>
              <a:rPr lang="en-US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(social validation)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ด้วยตัวอย่างเช่น 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การประเมินผลนโยบาย ตามปกติตาม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หลัก</a:t>
            </a:r>
            <a:r>
              <a:rPr lang="en-US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Positivism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จะวัดแค่การบรรลุวัตถุประสงค์ </a:t>
            </a:r>
            <a:endParaRPr lang="th-TH" altLang="th-TH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ถ้านโยบายดำเนินการ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ได้ตามวัตถุประสงค์ก็ถือว่านโยบายสำเร็จ</a:t>
            </a:r>
          </a:p>
          <a:p>
            <a:pPr algn="thaiDist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	แต่ </a:t>
            </a:r>
            <a:r>
              <a:rPr lang="en-US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critical theory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วิเคราะห์ต่ออีกว่า 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บรรลุวัตถุประสงค์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แล้วแก้ปัญหาได้หรือไม่ วัตถุประสงค์ถูก</a:t>
            </a:r>
            <a:r>
              <a:rPr lang="th-TH" altLang="th-TH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หรือไม่ ถ้า</a:t>
            </a:r>
            <a:r>
              <a:rPr lang="th-TH" altLang="th-TH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ไม่ถูกควรแก้ให้เป็นอะไร</a:t>
            </a:r>
          </a:p>
          <a:p>
            <a:pPr>
              <a:lnSpc>
                <a:spcPct val="150000"/>
              </a:lnSpc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64271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66800" y="690880"/>
            <a:ext cx="10058400" cy="5344160"/>
          </a:xfrm>
        </p:spPr>
        <p:txBody>
          <a:bodyPr>
            <a:normAutofit/>
          </a:bodyPr>
          <a:lstStyle/>
          <a:p>
            <a:pPr algn="thaiDist">
              <a:spcBef>
                <a:spcPct val="0"/>
              </a:spcBef>
              <a:buClrTx/>
            </a:pP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หรือตัวอย่างการจับกุม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(arrest)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ของตำรวจ ตาม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หลัก</a:t>
            </a:r>
            <a:r>
              <a:rPr lang="en-US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Positivism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อธิบาย เพียงว่าตำรวจใช้ดุลพินิจใน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การจับกุมอย่างไร 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(ตามทฤษฎี </a:t>
            </a:r>
            <a:r>
              <a:rPr lang="en-US" altLang="th-TH" sz="3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discrementary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arrest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)</a:t>
            </a:r>
          </a:p>
          <a:p>
            <a:pPr algn="thaiDist">
              <a:spcBef>
                <a:spcPct val="0"/>
              </a:spcBef>
              <a:buClrTx/>
            </a:pP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แต่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ถ้าใช้หลัก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critical theory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 ก็จะวิเคราะห์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ต่ออีก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ว่า การใช้ดุลพินิจดังกล่าวสะท้อนถึงชนชั้นอย่างไร (ชน</a:t>
            </a:r>
            <a:r>
              <a:rPr lang="th-TH" altLang="th-TH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ชั้นระหว่าง</a:t>
            </a:r>
            <a:r>
              <a:rPr lang="th-TH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ตำรวจกับผู้ถูกจับ ตามทฤษฎี </a:t>
            </a:r>
            <a:r>
              <a:rPr lang="en-US" altLang="th-TH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Marxist) </a:t>
            </a:r>
            <a:endParaRPr lang="th-TH" altLang="th-TH" sz="36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410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ม้วนกระดาษแนวนอน 17"/>
          <p:cNvSpPr/>
          <p:nvPr/>
        </p:nvSpPr>
        <p:spPr>
          <a:xfrm>
            <a:off x="1056640" y="410224"/>
            <a:ext cx="10068560" cy="1737360"/>
          </a:xfrm>
          <a:prstGeom prst="horizontalScroll">
            <a:avLst/>
          </a:prstGeom>
          <a:solidFill>
            <a:srgbClr val="66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ประเภทของการ</a:t>
            </a:r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วิจัยเชิง</a:t>
            </a:r>
            <a:r>
              <a:rPr lang="th-TH" altLang="th-TH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คุณภาพ</a:t>
            </a:r>
            <a:endParaRPr 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6314440" y="3931920"/>
            <a:ext cx="20574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8371840" y="3855720"/>
            <a:ext cx="0" cy="762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5628640" y="4922520"/>
            <a:ext cx="0" cy="2286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h-TH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666240" y="2103120"/>
            <a:ext cx="4038600" cy="9144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704840" y="2103120"/>
            <a:ext cx="4419600" cy="91440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894840" y="2217420"/>
            <a:ext cx="3581400" cy="6858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Philosophical Stance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5895340" y="2217420"/>
            <a:ext cx="4038600" cy="68580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Strategies of Inquiry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666240" y="3017520"/>
            <a:ext cx="4038600" cy="289560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5704840" y="3017520"/>
            <a:ext cx="4419600" cy="2895600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th-TH" sz="2400"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894840" y="3169920"/>
            <a:ext cx="3581400" cy="1859280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1. Interpretive Research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2. Critical Research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2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2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933440" y="3214383"/>
            <a:ext cx="4038600" cy="2501874"/>
          </a:xfrm>
          <a:prstGeom prst="rect">
            <a:avLst/>
          </a:prstGeom>
          <a:solidFill>
            <a:srgbClr val="66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FF33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lr>
                <a:srgbClr val="0099CC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1</a:t>
            </a: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. Ethnographies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2. Grounded Theory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3. Case Studies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4. Phenomenological </a:t>
            </a:r>
            <a:endParaRPr lang="en-US" altLang="th-TH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Research</a:t>
            </a:r>
            <a:endParaRPr lang="en-US" altLang="th-TH" sz="2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h-TH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</a:rPr>
              <a:t>5. Narrative Research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th-TH" sz="24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5898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</a:t>
            </a:r>
            <a:r>
              <a:rPr lang="en-US" altLang="th-TH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Ethnographies</a:t>
            </a:r>
            <a:endParaRPr lang="en-US" altLang="th-TH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995680" y="2255520"/>
            <a:ext cx="10058400" cy="393192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ศึกษา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ชุมชน สังคม ชนเผ่า โดยดูความสัมพันธ์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ระหว่างบริบท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ทางสังคม และวัฒนธรรมที่มีต่อกลุ่มคน ส่วนใหญ่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วิเคราะห์ใน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ระดับกลุ่ม ระหว่างกลุ่มหรือ</a:t>
            </a: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สังคม เป็น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งานวิจัยทางด้านมานุษยวิทยาที่เก่าแก่ที่สุด </a:t>
            </a:r>
            <a:endParaRPr lang="th-TH" altLang="th-TH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  <a:sym typeface="Wingdings" panose="05000000000000000000" pitchFamily="2" charset="2"/>
            </a:endParaRPr>
          </a:p>
          <a:p>
            <a:pPr>
              <a:spcBef>
                <a:spcPct val="0"/>
              </a:spcBef>
              <a:buClrTx/>
            </a:pPr>
            <a:r>
              <a:rPr lang="th-TH" altLang="th-TH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พัฒนามา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จากการบันทึกของนักเดินทางและเผยแพร่ศาสนา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	ตระกูล </a:t>
            </a:r>
            <a:r>
              <a:rPr lang="en-US" altLang="th-TH" sz="3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Etho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- </a:t>
            </a:r>
            <a:r>
              <a:rPr lang="th-TH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ยังแตกย่อยอีกมาก เช่น </a:t>
            </a:r>
            <a:r>
              <a:rPr lang="en-US" altLang="th-TH" sz="3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Ethnoscience</a:t>
            </a:r>
            <a:r>
              <a:rPr lang="en-US" altLang="th-TH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hulabhorn Likit Display Medium" panose="00000600000000000000" pitchFamily="2" charset="-34"/>
                <a:cs typeface="Chulabhorn Likit Display Medium" panose="00000600000000000000" pitchFamily="2" charset="-34"/>
                <a:sym typeface="Wingdings" panose="05000000000000000000" pitchFamily="2" charset="2"/>
              </a:rPr>
              <a:t>, Ethnomethodology, Ethnology</a:t>
            </a:r>
          </a:p>
          <a:p>
            <a:endParaRPr lang="th-TH" sz="3200" dirty="0">
              <a:solidFill>
                <a:schemeClr val="tx1">
                  <a:lumMod val="65000"/>
                  <a:lumOff val="35000"/>
                </a:schemeClr>
              </a:solidFill>
              <a:latin typeface="Chulabhorn Likit Display Medium" panose="00000600000000000000" pitchFamily="2" charset="-34"/>
              <a:cs typeface="Chulabhorn Likit Display Medium" panose="000006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46044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ฟองสบู่">
  <a:themeElements>
    <a:clrScheme name="ฟองสบู่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ฟองสบู่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ฟองสบู่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TM03457510[[fn=ฟองสบู่]]</Template>
  <TotalTime>455</TotalTime>
  <Words>3350</Words>
  <Application>Microsoft Office PowerPoint</Application>
  <PresentationFormat>แบบจอกว้าง</PresentationFormat>
  <Paragraphs>159</Paragraphs>
  <Slides>46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46</vt:i4>
      </vt:variant>
    </vt:vector>
  </HeadingPairs>
  <TitlesOfParts>
    <vt:vector size="54" baseType="lpstr">
      <vt:lpstr>Angsana New</vt:lpstr>
      <vt:lpstr>Century Gothic</vt:lpstr>
      <vt:lpstr>Chulabhorn Likit Display Medium</vt:lpstr>
      <vt:lpstr>DilleniaUPC</vt:lpstr>
      <vt:lpstr>Garamond</vt:lpstr>
      <vt:lpstr>Times New Roman</vt:lpstr>
      <vt:lpstr>Wingdings</vt:lpstr>
      <vt:lpstr>ฟองสบู่</vt:lpstr>
      <vt:lpstr>เรื่องที่ 9 วิจัยคุณภาพ</vt:lpstr>
      <vt:lpstr>วิจัยเชิงคุณภาพ (Qualitative Research)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ประเภทของการวิจัยเชิงคุณภาพ</vt:lpstr>
      <vt:lpstr>Ethnographies</vt:lpstr>
      <vt:lpstr>Grounded Theory</vt:lpstr>
      <vt:lpstr>Case Studies</vt:lpstr>
      <vt:lpstr>Phenomenological Research</vt:lpstr>
      <vt:lpstr>Narrative Research</vt:lpstr>
      <vt:lpstr>วิธีวิจัย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หรืออาจเป็นกรอบแนวคิดกว้าง ๆ ก็ได้ เช่น</vt:lpstr>
      <vt:lpstr>งานนำเสนอ PowerPoint</vt:lpstr>
      <vt:lpstr>งานนำเสนอ PowerPoint</vt:lpstr>
      <vt:lpstr>งานนำเสนอ PowerPoint</vt:lpstr>
      <vt:lpstr>3. คำถามวิจัย (Research Questions)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6. การเก็บข้อมูล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เรื่องที่ 9 วิจัยคุณภาพ</dc:title>
  <dc:creator>Milk</dc:creator>
  <cp:lastModifiedBy>Milk</cp:lastModifiedBy>
  <cp:revision>19</cp:revision>
  <dcterms:created xsi:type="dcterms:W3CDTF">2021-07-16T06:30:07Z</dcterms:created>
  <dcterms:modified xsi:type="dcterms:W3CDTF">2021-07-16T14:05:38Z</dcterms:modified>
</cp:coreProperties>
</file>